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5" r:id="rId2"/>
    <p:sldId id="269" r:id="rId3"/>
    <p:sldId id="256" r:id="rId4"/>
    <p:sldId id="271" r:id="rId5"/>
    <p:sldId id="272" r:id="rId6"/>
    <p:sldId id="273" r:id="rId7"/>
    <p:sldId id="257" r:id="rId8"/>
    <p:sldId id="262" r:id="rId9"/>
    <p:sldId id="263" r:id="rId10"/>
    <p:sldId id="276" r:id="rId11"/>
    <p:sldId id="261" r:id="rId12"/>
    <p:sldId id="258" r:id="rId13"/>
    <p:sldId id="259" r:id="rId14"/>
    <p:sldId id="260" r:id="rId15"/>
    <p:sldId id="264" r:id="rId16"/>
    <p:sldId id="265" r:id="rId17"/>
    <p:sldId id="266" r:id="rId18"/>
    <p:sldId id="267" r:id="rId19"/>
    <p:sldId id="277" r:id="rId20"/>
    <p:sldId id="270" r:id="rId21"/>
    <p:sldId id="274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72987-C8BF-4EFF-B1B5-ACCD9263C482}" type="datetimeFigureOut">
              <a:rPr lang="fr-BE" smtClean="0"/>
              <a:pPr/>
              <a:t>26-07-23</a:t>
            </a:fld>
            <a:endParaRPr lang="fr-BE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223F2-787D-4193-B105-66992B500DA0}" type="slidenum">
              <a:rPr lang="fr-BE" smtClean="0"/>
              <a:pPr/>
              <a:t>‹#›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223F2-787D-4193-B105-66992B500DA0}" type="slidenum">
              <a:rPr lang="fr-BE" smtClean="0"/>
              <a:pPr/>
              <a:t>5</a:t>
            </a:fld>
            <a:endParaRPr lang="fr-B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B37C-8D42-4284-BAA6-EF425B2F404D}" type="datetimeFigureOut">
              <a:rPr lang="fr-BE" smtClean="0"/>
              <a:pPr/>
              <a:t>26-07-23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E10C-F33F-48AB-A281-F71D560EAAF1}" type="slidenum">
              <a:rPr lang="fr-BE" smtClean="0"/>
              <a:pPr/>
              <a:t>‹#›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B37C-8D42-4284-BAA6-EF425B2F404D}" type="datetimeFigureOut">
              <a:rPr lang="fr-BE" smtClean="0"/>
              <a:pPr/>
              <a:t>26-07-23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E10C-F33F-48AB-A281-F71D560EAAF1}" type="slidenum">
              <a:rPr lang="fr-BE" smtClean="0"/>
              <a:pPr/>
              <a:t>‹#›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B37C-8D42-4284-BAA6-EF425B2F404D}" type="datetimeFigureOut">
              <a:rPr lang="fr-BE" smtClean="0"/>
              <a:pPr/>
              <a:t>26-07-23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E10C-F33F-48AB-A281-F71D560EAAF1}" type="slidenum">
              <a:rPr lang="fr-BE" smtClean="0"/>
              <a:pPr/>
              <a:t>‹#›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B37C-8D42-4284-BAA6-EF425B2F404D}" type="datetimeFigureOut">
              <a:rPr lang="fr-BE" smtClean="0"/>
              <a:pPr/>
              <a:t>26-07-23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E10C-F33F-48AB-A281-F71D560EAAF1}" type="slidenum">
              <a:rPr lang="fr-BE" smtClean="0"/>
              <a:pPr/>
              <a:t>‹#›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B37C-8D42-4284-BAA6-EF425B2F404D}" type="datetimeFigureOut">
              <a:rPr lang="fr-BE" smtClean="0"/>
              <a:pPr/>
              <a:t>26-07-23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E10C-F33F-48AB-A281-F71D560EAAF1}" type="slidenum">
              <a:rPr lang="fr-BE" smtClean="0"/>
              <a:pPr/>
              <a:t>‹#›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B37C-8D42-4284-BAA6-EF425B2F404D}" type="datetimeFigureOut">
              <a:rPr lang="fr-BE" smtClean="0"/>
              <a:pPr/>
              <a:t>26-07-23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E10C-F33F-48AB-A281-F71D560EAAF1}" type="slidenum">
              <a:rPr lang="fr-BE" smtClean="0"/>
              <a:pPr/>
              <a:t>‹#›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B37C-8D42-4284-BAA6-EF425B2F404D}" type="datetimeFigureOut">
              <a:rPr lang="fr-BE" smtClean="0"/>
              <a:pPr/>
              <a:t>26-07-23</a:t>
            </a:fld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E10C-F33F-48AB-A281-F71D560EAAF1}" type="slidenum">
              <a:rPr lang="fr-BE" smtClean="0"/>
              <a:pPr/>
              <a:t>‹#›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B37C-8D42-4284-BAA6-EF425B2F404D}" type="datetimeFigureOut">
              <a:rPr lang="fr-BE" smtClean="0"/>
              <a:pPr/>
              <a:t>26-07-23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E10C-F33F-48AB-A281-F71D560EAAF1}" type="slidenum">
              <a:rPr lang="fr-BE" smtClean="0"/>
              <a:pPr/>
              <a:t>‹#›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B37C-8D42-4284-BAA6-EF425B2F404D}" type="datetimeFigureOut">
              <a:rPr lang="fr-BE" smtClean="0"/>
              <a:pPr/>
              <a:t>26-07-23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E10C-F33F-48AB-A281-F71D560EAAF1}" type="slidenum">
              <a:rPr lang="fr-BE" smtClean="0"/>
              <a:pPr/>
              <a:t>‹#›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B37C-8D42-4284-BAA6-EF425B2F404D}" type="datetimeFigureOut">
              <a:rPr lang="fr-BE" smtClean="0"/>
              <a:pPr/>
              <a:t>26-07-23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E10C-F33F-48AB-A281-F71D560EAAF1}" type="slidenum">
              <a:rPr lang="fr-BE" smtClean="0"/>
              <a:pPr/>
              <a:t>‹#›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B37C-8D42-4284-BAA6-EF425B2F404D}" type="datetimeFigureOut">
              <a:rPr lang="fr-BE" smtClean="0"/>
              <a:pPr/>
              <a:t>26-07-23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E10C-F33F-48AB-A281-F71D560EAAF1}" type="slidenum">
              <a:rPr lang="fr-BE" smtClean="0"/>
              <a:pPr/>
              <a:t>‹#›</a:t>
            </a:fld>
            <a:endParaRPr lang="fr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B37C-8D42-4284-BAA6-EF425B2F404D}" type="datetimeFigureOut">
              <a:rPr lang="fr-BE" smtClean="0"/>
              <a:pPr/>
              <a:t>26-07-23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BE10C-F33F-48AB-A281-F71D560EAAF1}" type="slidenum">
              <a:rPr lang="fr-BE" smtClean="0"/>
              <a:pPr/>
              <a:t>‹#›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332656"/>
            <a:ext cx="828092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pPr algn="ctr"/>
            <a:r>
              <a:rPr lang="fr-BE" sz="2400" dirty="0">
                <a:latin typeface="Castellar" pitchFamily="18" charset="0"/>
              </a:rPr>
              <a:t>Vous avez le droit de savoir ce qui ce passe près de chez vous.</a:t>
            </a:r>
          </a:p>
          <a:p>
            <a:pPr algn="ctr"/>
            <a:endParaRPr lang="fr-BE" sz="2400" dirty="0"/>
          </a:p>
          <a:p>
            <a:pPr algn="ctr"/>
            <a:endParaRPr lang="fr-BE" sz="2400" dirty="0"/>
          </a:p>
          <a:p>
            <a:pPr algn="ctr"/>
            <a:endParaRPr lang="fr-BE" sz="2400" dirty="0"/>
          </a:p>
          <a:p>
            <a:pPr algn="ctr"/>
            <a:endParaRPr lang="fr-BE" sz="2400" dirty="0"/>
          </a:p>
          <a:p>
            <a:pPr algn="ctr"/>
            <a:endParaRPr lang="fr-BE" sz="2400" dirty="0"/>
          </a:p>
          <a:p>
            <a:pPr algn="ctr"/>
            <a:endParaRPr lang="fr-BE" sz="2400" dirty="0"/>
          </a:p>
          <a:p>
            <a:pPr algn="ctr"/>
            <a:endParaRPr lang="fr-BE" sz="2400" dirty="0"/>
          </a:p>
          <a:p>
            <a:pPr algn="ctr"/>
            <a:endParaRPr lang="fr-BE" sz="2400" dirty="0"/>
          </a:p>
          <a:p>
            <a:pPr algn="ctr"/>
            <a:endParaRPr lang="fr-BE" sz="2400" dirty="0"/>
          </a:p>
          <a:p>
            <a:pPr algn="ctr"/>
            <a:r>
              <a:rPr lang="fr-BE" sz="2400" dirty="0">
                <a:latin typeface="Castellar" pitchFamily="18" charset="0"/>
              </a:rPr>
              <a:t>Il est de notre devoir de vous en informer.</a:t>
            </a: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755576" y="2492896"/>
            <a:ext cx="7772400" cy="1470025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tellar" pitchFamily="18" charset="0"/>
                <a:ea typeface="+mj-ea"/>
                <a:cs typeface="+mj-cs"/>
              </a:rPr>
              <a:t>CambRiolages</a:t>
            </a:r>
            <a:r>
              <a:rPr kumimoji="0" lang="fr-BE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4" name="Image 3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717032"/>
            <a:ext cx="1008112" cy="1007155"/>
          </a:xfrm>
          <a:prstGeom prst="ellipse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08912" cy="1008112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fr-BE" sz="2400" dirty="0">
                <a:latin typeface="Castellar" pitchFamily="18" charset="0"/>
              </a:rPr>
              <a:t>Solution pour vitrages coulissants et portes de garage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95536" y="162880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pic>
        <p:nvPicPr>
          <p:cNvPr id="1026" name="Picture 2" descr="C:\Users\LINO\Desktop\Porte Sectionnelle PRO Double Rail 2400x2000 vue support du hau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84784"/>
            <a:ext cx="3888432" cy="4104456"/>
          </a:xfrm>
          <a:prstGeom prst="rect">
            <a:avLst/>
          </a:prstGeom>
          <a:noFill/>
        </p:spPr>
      </p:pic>
      <p:sp>
        <p:nvSpPr>
          <p:cNvPr id="8" name="Flèche en arc 7"/>
          <p:cNvSpPr/>
          <p:nvPr/>
        </p:nvSpPr>
        <p:spPr>
          <a:xfrm rot="16366730">
            <a:off x="6421634" y="1896470"/>
            <a:ext cx="652634" cy="57652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7737019"/>
              <a:gd name="adj5" fmla="val 1304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9" name="Flèche en arc 8"/>
          <p:cNvSpPr/>
          <p:nvPr/>
        </p:nvSpPr>
        <p:spPr>
          <a:xfrm rot="14614957">
            <a:off x="6449225" y="4569340"/>
            <a:ext cx="652634" cy="57652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7737019"/>
              <a:gd name="adj5" fmla="val 1304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LINO\Desktop\securisation-9791-fenetre-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4224469" cy="3168352"/>
          </a:xfrm>
          <a:prstGeom prst="rect">
            <a:avLst/>
          </a:prstGeom>
          <a:noFill/>
        </p:spPr>
      </p:pic>
      <p:sp>
        <p:nvSpPr>
          <p:cNvPr id="12" name="Moins 11"/>
          <p:cNvSpPr/>
          <p:nvPr/>
        </p:nvSpPr>
        <p:spPr>
          <a:xfrm rot="624147">
            <a:off x="1919344" y="4446765"/>
            <a:ext cx="1728192" cy="286257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ZoneTexte 13"/>
          <p:cNvSpPr txBox="1"/>
          <p:nvPr/>
        </p:nvSpPr>
        <p:spPr>
          <a:xfrm>
            <a:off x="251520" y="5661248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>
                <a:latin typeface="Castellar" pitchFamily="18" charset="0"/>
              </a:rPr>
              <a:t>Placement d’un profilé en bois ajusté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499992" y="566124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>
                <a:latin typeface="Castellar" pitchFamily="18" charset="0"/>
              </a:rPr>
              <a:t>    </a:t>
            </a:r>
            <a:r>
              <a:rPr lang="fr-BE" dirty="0">
                <a:latin typeface="Castellar" pitchFamily="18" charset="0"/>
              </a:rPr>
              <a:t>insertion Fers courbés                                                            	ou serre-joints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852936"/>
            <a:ext cx="7920880" cy="79208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fr-BE" sz="2000" dirty="0">
              <a:solidFill>
                <a:schemeClr val="tx1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11560" y="2708920"/>
            <a:ext cx="8229600" cy="1143000"/>
          </a:xfrm>
        </p:spPr>
        <p:txBody>
          <a:bodyPr>
            <a:normAutofit/>
          </a:bodyPr>
          <a:lstStyle/>
          <a:p>
            <a:r>
              <a:rPr lang="fr-BE" sz="3600" dirty="0">
                <a:latin typeface="Castellar" pitchFamily="18" charset="0"/>
              </a:rPr>
              <a:t>Le bris de cylindre</a:t>
            </a:r>
          </a:p>
        </p:txBody>
      </p:sp>
      <p:sp>
        <p:nvSpPr>
          <p:cNvPr id="6" name="Rectangle 5"/>
          <p:cNvSpPr/>
          <p:nvPr/>
        </p:nvSpPr>
        <p:spPr>
          <a:xfrm>
            <a:off x="4139952" y="1340768"/>
            <a:ext cx="936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800" dirty="0">
                <a:solidFill>
                  <a:schemeClr val="tx2"/>
                </a:solidFill>
                <a:latin typeface="Arial Rounded MT Bold" pitchFamily="34" charset="0"/>
                <a:cs typeface="Aharoni" pitchFamily="2" charset="-79"/>
              </a:rPr>
              <a:t>2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bris de cylindre2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310" b="18310"/>
          <a:stretch>
            <a:fillRect/>
          </a:stretch>
        </p:blipFill>
        <p:spPr bwMode="auto">
          <a:xfrm>
            <a:off x="251520" y="476672"/>
            <a:ext cx="4224469" cy="3168352"/>
          </a:xfrm>
          <a:prstGeom prst="rect">
            <a:avLst/>
          </a:prstGeom>
          <a:noFill/>
        </p:spPr>
      </p:pic>
      <p:pic>
        <p:nvPicPr>
          <p:cNvPr id="1027" name="Picture 3" descr="F:\cylind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76672"/>
            <a:ext cx="4320480" cy="3168352"/>
          </a:xfrm>
          <a:prstGeom prst="rect">
            <a:avLst/>
          </a:prstGeom>
          <a:noFill/>
        </p:spPr>
      </p:pic>
      <p:pic>
        <p:nvPicPr>
          <p:cNvPr id="1028" name="Picture 4" descr="F:\croqui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17033"/>
            <a:ext cx="4138383" cy="2844726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4572000" y="3789040"/>
            <a:ext cx="43204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fr-BE" dirty="0"/>
          </a:p>
          <a:p>
            <a:pPr>
              <a:buFont typeface="Wingdings" pitchFamily="2" charset="2"/>
              <a:buChar char="Ø"/>
            </a:pPr>
            <a:r>
              <a:rPr lang="fr-BE" sz="2000" dirty="0">
                <a:solidFill>
                  <a:schemeClr val="tx2"/>
                </a:solidFill>
              </a:rPr>
              <a:t>Rapide</a:t>
            </a:r>
          </a:p>
          <a:p>
            <a:pPr>
              <a:buFont typeface="Wingdings" pitchFamily="2" charset="2"/>
              <a:buChar char="Ø"/>
            </a:pPr>
            <a:r>
              <a:rPr lang="fr-BE" sz="2000" dirty="0">
                <a:solidFill>
                  <a:schemeClr val="tx2"/>
                </a:solidFill>
              </a:rPr>
              <a:t>Silencieux et discret</a:t>
            </a:r>
          </a:p>
          <a:p>
            <a:pPr>
              <a:buFont typeface="Wingdings" pitchFamily="2" charset="2"/>
              <a:buChar char="Ø"/>
            </a:pPr>
            <a:r>
              <a:rPr lang="fr-BE" sz="2000" dirty="0">
                <a:solidFill>
                  <a:schemeClr val="tx2"/>
                </a:solidFill>
              </a:rPr>
              <a:t>Outillage simple</a:t>
            </a:r>
          </a:p>
          <a:p>
            <a:pPr>
              <a:buFont typeface="Wingdings" pitchFamily="2" charset="2"/>
              <a:buChar char="Ø"/>
            </a:pPr>
            <a:r>
              <a:rPr lang="fr-BE" sz="2000" dirty="0">
                <a:solidFill>
                  <a:schemeClr val="tx2"/>
                </a:solidFill>
              </a:rPr>
              <a:t>Les opportunités sont nombreuses</a:t>
            </a:r>
            <a:r>
              <a:rPr lang="fr-BE" dirty="0"/>
              <a:t>.</a:t>
            </a:r>
          </a:p>
          <a:p>
            <a:pPr>
              <a:buFont typeface="Wingdings" pitchFamily="2" charset="2"/>
              <a:buChar char="Ø"/>
            </a:pP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79512" y="2492896"/>
            <a:ext cx="2736304" cy="936104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4000" dirty="0">
                <a:solidFill>
                  <a:schemeClr val="tx2"/>
                </a:solidFill>
              </a:rPr>
              <a:t>Problème</a:t>
            </a:r>
          </a:p>
        </p:txBody>
      </p:sp>
      <p:sp>
        <p:nvSpPr>
          <p:cNvPr id="7" name="Flèche vers le bas 6"/>
          <p:cNvSpPr/>
          <p:nvPr/>
        </p:nvSpPr>
        <p:spPr>
          <a:xfrm rot="16200000">
            <a:off x="3059832" y="2636912"/>
            <a:ext cx="4320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2050" name="Picture 2" descr="F:\20180701_141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60648"/>
            <a:ext cx="1512168" cy="2808312"/>
          </a:xfrm>
          <a:prstGeom prst="rect">
            <a:avLst/>
          </a:prstGeom>
          <a:noFill/>
        </p:spPr>
      </p:pic>
      <p:sp>
        <p:nvSpPr>
          <p:cNvPr id="2052" name="AutoShape 4" descr="https://mail.google.com/mail/u/0?ui=2&amp;ik=495610246f&amp;attid=0.2&amp;permmsgid=msg-f:1618014974241895501&amp;th=1674580be4f3744d&amp;view=fimg&amp;sz=s0-l75-ft&amp;attbid=ANGjdJ-34Tz2oq1NP3DKMl6hvBGkYCjD9aYynhQRIXRu0vxFFksbySgUOfWUdSSLiLpok29KqRL3vpOKPjahoMJiKfZ8wGmcjo7o0EW3ouQ9mVsvckmI7ChUDF6XPck&amp;disp=emb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 dirty="0"/>
          </a:p>
        </p:txBody>
      </p:sp>
      <p:pic>
        <p:nvPicPr>
          <p:cNvPr id="2053" name="Picture 5" descr="F:\bris de cylindre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32656"/>
            <a:ext cx="2994157" cy="2088232"/>
          </a:xfrm>
          <a:prstGeom prst="rect">
            <a:avLst/>
          </a:prstGeom>
          <a:noFill/>
        </p:spPr>
      </p:pic>
      <p:pic>
        <p:nvPicPr>
          <p:cNvPr id="2054" name="Picture 6" descr="F:\DSC_07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708920"/>
            <a:ext cx="2592288" cy="3884834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1043608" y="4437112"/>
            <a:ext cx="39604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BE" sz="2400" dirty="0">
                <a:solidFill>
                  <a:schemeClr val="accent1"/>
                </a:solidFill>
              </a:rPr>
              <a:t>Le cylindre dépasse </a:t>
            </a:r>
          </a:p>
          <a:p>
            <a:pPr>
              <a:buFont typeface="Wingdings" pitchFamily="2" charset="2"/>
              <a:buChar char="Ø"/>
            </a:pPr>
            <a:r>
              <a:rPr lang="fr-BE" sz="2400" dirty="0">
                <a:solidFill>
                  <a:schemeClr val="accent1"/>
                </a:solidFill>
              </a:rPr>
              <a:t>Les vis sont apparentes</a:t>
            </a:r>
          </a:p>
          <a:p>
            <a:endParaRPr lang="fr-BE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251520" y="2564904"/>
            <a:ext cx="2664296" cy="1008112"/>
          </a:xfrm>
          <a:prstGeom prst="roundRect">
            <a:avLst/>
          </a:prstGeom>
          <a:gradFill>
            <a:gsLst>
              <a:gs pos="0">
                <a:schemeClr val="accent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4000" dirty="0">
                <a:solidFill>
                  <a:schemeClr val="tx2"/>
                </a:solidFill>
              </a:rPr>
              <a:t>Solution</a:t>
            </a:r>
          </a:p>
        </p:txBody>
      </p:sp>
      <p:sp>
        <p:nvSpPr>
          <p:cNvPr id="4" name="Flèche vers le bas 3"/>
          <p:cNvSpPr/>
          <p:nvPr/>
        </p:nvSpPr>
        <p:spPr>
          <a:xfrm rot="16200000">
            <a:off x="3059832" y="2636912"/>
            <a:ext cx="4320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4797152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BE" sz="2400" dirty="0">
                <a:solidFill>
                  <a:schemeClr val="accent1"/>
                </a:solidFill>
              </a:rPr>
              <a:t>Rosace de sécurité </a:t>
            </a:r>
          </a:p>
          <a:p>
            <a:pPr>
              <a:buFont typeface="Wingdings" pitchFamily="2" charset="2"/>
              <a:buChar char="Ø"/>
            </a:pPr>
            <a:r>
              <a:rPr lang="fr-BE" sz="2400" dirty="0">
                <a:solidFill>
                  <a:schemeClr val="accent1"/>
                </a:solidFill>
              </a:rPr>
              <a:t>Cylindre renforcé ou anti-effraction </a:t>
            </a:r>
          </a:p>
        </p:txBody>
      </p:sp>
      <p:pic>
        <p:nvPicPr>
          <p:cNvPr id="17410" name="Picture 2" descr="F:\20180728_034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052736"/>
            <a:ext cx="1584176" cy="2816312"/>
          </a:xfrm>
          <a:prstGeom prst="rect">
            <a:avLst/>
          </a:prstGeom>
          <a:noFill/>
        </p:spPr>
      </p:pic>
      <p:pic>
        <p:nvPicPr>
          <p:cNvPr id="17411" name="Picture 3" descr="F:\Photos techno pour fardes\cylindre sec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484784"/>
            <a:ext cx="2710889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348880"/>
            <a:ext cx="7920880" cy="1800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fr-BE" sz="2000" dirty="0">
              <a:solidFill>
                <a:schemeClr val="tx1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11560" y="2204864"/>
            <a:ext cx="8208912" cy="1647056"/>
          </a:xfrm>
        </p:spPr>
        <p:txBody>
          <a:bodyPr>
            <a:normAutofit fontScale="90000"/>
          </a:bodyPr>
          <a:lstStyle/>
          <a:p>
            <a:br>
              <a:rPr lang="fr-BE" sz="3600" dirty="0">
                <a:latin typeface="Castellar" pitchFamily="18" charset="0"/>
              </a:rPr>
            </a:br>
            <a:r>
              <a:rPr lang="fr-BE" sz="3600" dirty="0">
                <a:latin typeface="Castellar" pitchFamily="18" charset="0"/>
              </a:rPr>
              <a:t>Le vol chignole</a:t>
            </a:r>
            <a:br>
              <a:rPr lang="fr-BE" sz="3600" dirty="0">
                <a:latin typeface="Castellar" pitchFamily="18" charset="0"/>
              </a:rPr>
            </a:br>
            <a:r>
              <a:rPr lang="fr-BE" sz="3600" dirty="0">
                <a:latin typeface="Castellar" pitchFamily="18" charset="0"/>
              </a:rPr>
              <a:t>et le</a:t>
            </a:r>
            <a:br>
              <a:rPr lang="fr-BE" sz="3600" dirty="0">
                <a:latin typeface="Castellar" pitchFamily="18" charset="0"/>
              </a:rPr>
            </a:br>
            <a:r>
              <a:rPr lang="fr-BE" sz="3600" dirty="0">
                <a:latin typeface="Castellar" pitchFamily="18" charset="0"/>
              </a:rPr>
              <a:t>Bris de vitre</a:t>
            </a:r>
          </a:p>
        </p:txBody>
      </p:sp>
      <p:sp>
        <p:nvSpPr>
          <p:cNvPr id="6" name="Rectangle 5"/>
          <p:cNvSpPr/>
          <p:nvPr/>
        </p:nvSpPr>
        <p:spPr>
          <a:xfrm>
            <a:off x="4211960" y="1196752"/>
            <a:ext cx="936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800" dirty="0">
                <a:solidFill>
                  <a:schemeClr val="tx2"/>
                </a:solidFill>
                <a:latin typeface="Arial Rounded MT Bold" pitchFamily="34" charset="0"/>
                <a:cs typeface="Aharoni" pitchFamily="2" charset="-79"/>
              </a:rPr>
              <a:t>3</a:t>
            </a: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4"/>
          <p:cNvPicPr>
            <a:picLocks noChangeAspect="1" noChangeArrowheads="1"/>
          </p:cNvPicPr>
          <p:nvPr/>
        </p:nvPicPr>
        <p:blipFill>
          <a:blip r:embed="rId2" cstate="print"/>
          <a:srcRect l="7535" t="54091"/>
          <a:stretch>
            <a:fillRect/>
          </a:stretch>
        </p:blipFill>
        <p:spPr bwMode="auto">
          <a:xfrm>
            <a:off x="323528" y="188639"/>
            <a:ext cx="3240360" cy="249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F:\chigno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0648"/>
            <a:ext cx="3915458" cy="2939034"/>
          </a:xfrm>
          <a:prstGeom prst="rect">
            <a:avLst/>
          </a:prstGeom>
          <a:noFill/>
        </p:spPr>
      </p:pic>
      <p:sp>
        <p:nvSpPr>
          <p:cNvPr id="7" name="Ellipse 6"/>
          <p:cNvSpPr/>
          <p:nvPr/>
        </p:nvSpPr>
        <p:spPr>
          <a:xfrm>
            <a:off x="1619672" y="4365104"/>
            <a:ext cx="864096" cy="864096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8" name="Ellipse 7"/>
          <p:cNvSpPr/>
          <p:nvPr/>
        </p:nvSpPr>
        <p:spPr>
          <a:xfrm>
            <a:off x="5436096" y="4581128"/>
            <a:ext cx="864096" cy="864096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827584" y="3501008"/>
            <a:ext cx="72008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F:\IMG_5842.JPG"/>
          <p:cNvPicPr>
            <a:picLocks noChangeAspect="1" noChangeArrowheads="1"/>
          </p:cNvPicPr>
          <p:nvPr/>
        </p:nvPicPr>
        <p:blipFill>
          <a:blip r:embed="rId4" cstate="print"/>
          <a:srcRect t="24771" r="15648"/>
          <a:stretch>
            <a:fillRect/>
          </a:stretch>
        </p:blipFill>
        <p:spPr bwMode="auto">
          <a:xfrm>
            <a:off x="323528" y="2708920"/>
            <a:ext cx="3312368" cy="3938850"/>
          </a:xfrm>
          <a:prstGeom prst="rect">
            <a:avLst/>
          </a:prstGeom>
          <a:noFill/>
        </p:spPr>
      </p:pic>
      <p:sp>
        <p:nvSpPr>
          <p:cNvPr id="19" name="Ellipse 18"/>
          <p:cNvSpPr/>
          <p:nvPr/>
        </p:nvSpPr>
        <p:spPr>
          <a:xfrm>
            <a:off x="6084168" y="1412776"/>
            <a:ext cx="864096" cy="864096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0" name="Ellipse 19"/>
          <p:cNvSpPr/>
          <p:nvPr/>
        </p:nvSpPr>
        <p:spPr>
          <a:xfrm>
            <a:off x="1403648" y="4365104"/>
            <a:ext cx="864096" cy="864096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3" name="Flèche vers le haut 22"/>
          <p:cNvSpPr/>
          <p:nvPr/>
        </p:nvSpPr>
        <p:spPr>
          <a:xfrm>
            <a:off x="7740352" y="1124744"/>
            <a:ext cx="576064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4" name="Flèche vers le haut 23"/>
          <p:cNvSpPr/>
          <p:nvPr/>
        </p:nvSpPr>
        <p:spPr>
          <a:xfrm>
            <a:off x="755576" y="5085184"/>
            <a:ext cx="576064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3078" name="Picture 6" descr="F:\P6040037.JPG"/>
          <p:cNvPicPr>
            <a:picLocks noChangeAspect="1" noChangeArrowheads="1"/>
          </p:cNvPicPr>
          <p:nvPr/>
        </p:nvPicPr>
        <p:blipFill>
          <a:blip r:embed="rId5" cstate="print"/>
          <a:srcRect l="17742" t="9678" r="24194"/>
          <a:stretch>
            <a:fillRect/>
          </a:stretch>
        </p:blipFill>
        <p:spPr bwMode="auto">
          <a:xfrm>
            <a:off x="6300192" y="3573016"/>
            <a:ext cx="2592288" cy="3024062"/>
          </a:xfrm>
          <a:prstGeom prst="rect">
            <a:avLst/>
          </a:prstGeom>
          <a:noFill/>
        </p:spPr>
      </p:pic>
      <p:sp>
        <p:nvSpPr>
          <p:cNvPr id="26" name="Ellipse 25"/>
          <p:cNvSpPr/>
          <p:nvPr/>
        </p:nvSpPr>
        <p:spPr>
          <a:xfrm>
            <a:off x="7524328" y="4725144"/>
            <a:ext cx="864096" cy="864096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7" name="Flèche vers le haut 26"/>
          <p:cNvSpPr/>
          <p:nvPr/>
        </p:nvSpPr>
        <p:spPr>
          <a:xfrm>
            <a:off x="6948264" y="5517232"/>
            <a:ext cx="576064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3923928" y="3284984"/>
            <a:ext cx="2052736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>
                <a:solidFill>
                  <a:schemeClr val="tx2"/>
                </a:solidFill>
              </a:rPr>
              <a:t>Problème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707904" y="4221088"/>
            <a:ext cx="2520280" cy="25237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fr-BE" dirty="0">
              <a:solidFill>
                <a:schemeClr val="tx2"/>
              </a:solidFill>
            </a:endParaRPr>
          </a:p>
          <a:p>
            <a:pPr lvl="1"/>
            <a:r>
              <a:rPr lang="fr-BE" sz="2000" u="sng" dirty="0">
                <a:solidFill>
                  <a:schemeClr val="tx2"/>
                </a:solidFill>
              </a:rPr>
              <a:t>Pour le vol chignole</a:t>
            </a:r>
          </a:p>
          <a:p>
            <a:pPr lvl="1"/>
            <a:endParaRPr lang="fr-BE" sz="2000" u="sng" dirty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BE" sz="2000" dirty="0">
                <a:solidFill>
                  <a:schemeClr val="tx2"/>
                </a:solidFill>
              </a:rPr>
              <a:t>Silencieux</a:t>
            </a:r>
          </a:p>
          <a:p>
            <a:pPr lvl="1">
              <a:buFont typeface="Wingdings" pitchFamily="2" charset="2"/>
              <a:buChar char="Ø"/>
            </a:pPr>
            <a:r>
              <a:rPr lang="fr-BE" sz="2000" dirty="0">
                <a:solidFill>
                  <a:schemeClr val="tx2"/>
                </a:solidFill>
              </a:rPr>
              <a:t>Souvent de nuit</a:t>
            </a:r>
          </a:p>
          <a:p>
            <a:pPr lvl="1">
              <a:buFont typeface="Wingdings" pitchFamily="2" charset="2"/>
              <a:buChar char="Ø"/>
            </a:pPr>
            <a:r>
              <a:rPr lang="fr-BE" sz="2000" dirty="0">
                <a:solidFill>
                  <a:schemeClr val="tx2"/>
                </a:solidFill>
              </a:rPr>
              <a:t>Une technique</a:t>
            </a:r>
          </a:p>
          <a:p>
            <a:pPr lvl="1"/>
            <a:r>
              <a:rPr lang="fr-BE" sz="2000" dirty="0">
                <a:solidFill>
                  <a:schemeClr val="tx2"/>
                </a:solidFill>
              </a:rPr>
              <a:t>    Particulière.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251520" y="2564904"/>
            <a:ext cx="2736304" cy="1008112"/>
          </a:xfrm>
          <a:prstGeom prst="roundRect">
            <a:avLst/>
          </a:prstGeom>
          <a:gradFill>
            <a:gsLst>
              <a:gs pos="0">
                <a:schemeClr val="accent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4000" dirty="0">
                <a:solidFill>
                  <a:schemeClr val="tx2"/>
                </a:solidFill>
              </a:rPr>
              <a:t>Solution</a:t>
            </a:r>
          </a:p>
        </p:txBody>
      </p:sp>
      <p:sp>
        <p:nvSpPr>
          <p:cNvPr id="4" name="Flèche vers le bas 3"/>
          <p:cNvSpPr/>
          <p:nvPr/>
        </p:nvSpPr>
        <p:spPr>
          <a:xfrm rot="16200000">
            <a:off x="3131840" y="2708920"/>
            <a:ext cx="4320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4797152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BE" sz="2400" dirty="0">
                <a:solidFill>
                  <a:schemeClr val="accent1"/>
                </a:solidFill>
              </a:rPr>
              <a:t>Poignée à clé.</a:t>
            </a:r>
          </a:p>
          <a:p>
            <a:pPr>
              <a:buFont typeface="Wingdings" pitchFamily="2" charset="2"/>
              <a:buChar char="Ø"/>
            </a:pPr>
            <a:r>
              <a:rPr lang="fr-BE" sz="2400" dirty="0">
                <a:solidFill>
                  <a:schemeClr val="accent1"/>
                </a:solidFill>
              </a:rPr>
              <a:t>Verrou de châssis</a:t>
            </a:r>
          </a:p>
          <a:p>
            <a:pPr>
              <a:buFont typeface="Wingdings" pitchFamily="2" charset="2"/>
              <a:buChar char="Ø"/>
            </a:pPr>
            <a:r>
              <a:rPr lang="fr-BE" sz="2400" dirty="0">
                <a:solidFill>
                  <a:schemeClr val="accent1"/>
                </a:solidFill>
              </a:rPr>
              <a:t>Vitrage </a:t>
            </a:r>
            <a:r>
              <a:rPr lang="fr-BE" sz="2400" dirty="0" err="1">
                <a:solidFill>
                  <a:schemeClr val="accent1"/>
                </a:solidFill>
              </a:rPr>
              <a:t>anti-effraction</a:t>
            </a:r>
            <a:endParaRPr lang="fr-BE" sz="2400" dirty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BE" sz="2400" dirty="0">
                <a:solidFill>
                  <a:schemeClr val="accent1"/>
                </a:solidFill>
              </a:rPr>
              <a:t>Volets.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 dirty="0"/>
          </a:p>
        </p:txBody>
      </p:sp>
      <p:pic>
        <p:nvPicPr>
          <p:cNvPr id="4097" name="Picture 1" descr="raamkru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268760"/>
            <a:ext cx="1460500" cy="2746375"/>
          </a:xfrm>
          <a:prstGeom prst="rect">
            <a:avLst/>
          </a:prstGeom>
          <a:noFill/>
        </p:spPr>
      </p:pic>
      <p:pic>
        <p:nvPicPr>
          <p:cNvPr id="4099" name="Image 3" descr="M:\IMAGES\photos 28-09-07\pratique_bloc-chas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284984"/>
            <a:ext cx="2232248" cy="285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Image 4" descr="M:\IMAGES\photos 28-09-07\pratique_bloc-chassi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32656"/>
            <a:ext cx="2232248" cy="284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fr-BE" dirty="0">
                <a:solidFill>
                  <a:schemeClr val="accent1"/>
                </a:solidFill>
                <a:latin typeface="Castellar" pitchFamily="18" charset="0"/>
              </a:rPr>
              <a:t>Attention</a:t>
            </a:r>
          </a:p>
        </p:txBody>
      </p:sp>
      <p:pic>
        <p:nvPicPr>
          <p:cNvPr id="1026" name="Picture 2" descr="F:\IMG_12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3744416" cy="2808312"/>
          </a:xfrm>
          <a:prstGeom prst="rect">
            <a:avLst/>
          </a:prstGeom>
          <a:noFill/>
        </p:spPr>
      </p:pic>
      <p:pic>
        <p:nvPicPr>
          <p:cNvPr id="1028" name="Picture 4" descr="F:\IMG_1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204864"/>
            <a:ext cx="2880320" cy="3312368"/>
          </a:xfrm>
          <a:prstGeom prst="rect">
            <a:avLst/>
          </a:prstGeom>
          <a:noFill/>
        </p:spPr>
      </p:pic>
      <p:sp>
        <p:nvSpPr>
          <p:cNvPr id="6" name="Ellipse 5"/>
          <p:cNvSpPr/>
          <p:nvPr/>
        </p:nvSpPr>
        <p:spPr>
          <a:xfrm>
            <a:off x="6228184" y="2348880"/>
            <a:ext cx="864096" cy="720080"/>
          </a:xfrm>
          <a:prstGeom prst="ellipse">
            <a:avLst/>
          </a:prstGeom>
          <a:solidFill>
            <a:srgbClr val="FFFF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7" name="Ellipse 6"/>
          <p:cNvSpPr/>
          <p:nvPr/>
        </p:nvSpPr>
        <p:spPr>
          <a:xfrm>
            <a:off x="1907704" y="2348880"/>
            <a:ext cx="1296144" cy="1224136"/>
          </a:xfrm>
          <a:prstGeom prst="ellipse">
            <a:avLst/>
          </a:prstGeom>
          <a:solidFill>
            <a:srgbClr val="FFFF00">
              <a:alpha val="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23528" y="332656"/>
            <a:ext cx="8208912" cy="100811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tellar" pitchFamily="18" charset="0"/>
                <a:ea typeface="+mj-ea"/>
                <a:cs typeface="+mj-cs"/>
              </a:rPr>
              <a:t>Que</a:t>
            </a:r>
            <a:r>
              <a:rPr kumimoji="0" lang="fr-BE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tellar" pitchFamily="18" charset="0"/>
                <a:ea typeface="+mj-ea"/>
                <a:cs typeface="+mj-cs"/>
              </a:rPr>
              <a:t> </a:t>
            </a:r>
            <a:r>
              <a:rPr kumimoji="0" lang="fr-BE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tellar" pitchFamily="18" charset="0"/>
                <a:ea typeface="+mj-ea"/>
                <a:cs typeface="+mj-cs"/>
              </a:rPr>
              <a:t>fair</a:t>
            </a:r>
            <a:r>
              <a:rPr lang="fr-BE" sz="2400" dirty="0">
                <a:latin typeface="Castellar" pitchFamily="18" charset="0"/>
                <a:ea typeface="+mj-ea"/>
                <a:cs typeface="+mj-cs"/>
              </a:rPr>
              <a:t>e lorsque l’on a été victime d’un cambriolage?</a:t>
            </a:r>
            <a:endParaRPr kumimoji="0" lang="fr-B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tellar" pitchFamily="18" charset="0"/>
              <a:ea typeface="+mj-ea"/>
              <a:cs typeface="+mj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23528" y="1484784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fr-BE" sz="2400" dirty="0"/>
              <a:t>Veiller à sa sécurité avant tout 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fr-BE" sz="2400" dirty="0"/>
              <a:t>Appel au 101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fr-BE" sz="2400" dirty="0"/>
              <a:t>Eviter de manipuler les objets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fr-BE" sz="2400" dirty="0"/>
              <a:t>Sonder les voisins pour informations utiles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fr-BE" sz="2400" dirty="0"/>
              <a:t>Faire le tour de la propriété </a:t>
            </a:r>
            <a:r>
              <a:rPr lang="fr-BE" dirty="0"/>
              <a:t>(objets abandonnés, sac  à main trié par ex…)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51720" y="476672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dirty="0">
                <a:latin typeface="Castellar" pitchFamily="18" charset="0"/>
              </a:rPr>
              <a:t>Présentation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55576" y="1340769"/>
            <a:ext cx="777686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2000" dirty="0"/>
          </a:p>
          <a:p>
            <a:r>
              <a:rPr lang="fr-BE" sz="2000" dirty="0"/>
              <a:t>VANDERCOILDEN Lino,</a:t>
            </a:r>
          </a:p>
          <a:p>
            <a:r>
              <a:rPr lang="fr-BE" sz="2000" dirty="0"/>
              <a:t>Premier Inspecteur de Police  </a:t>
            </a:r>
          </a:p>
          <a:p>
            <a:r>
              <a:rPr lang="fr-BE" sz="2000" dirty="0"/>
              <a:t>Zone Brabant Wallon Est </a:t>
            </a:r>
          </a:p>
          <a:p>
            <a:r>
              <a:rPr lang="fr-BE" sz="2000" dirty="0"/>
              <a:t>Conseiller en techno-prévention</a:t>
            </a:r>
          </a:p>
          <a:p>
            <a:endParaRPr lang="fr-BE" sz="2000" dirty="0"/>
          </a:p>
          <a:p>
            <a:endParaRPr lang="fr-BE" dirty="0"/>
          </a:p>
          <a:p>
            <a:pPr algn="ctr"/>
            <a:r>
              <a:rPr lang="fr-BE" sz="2000" dirty="0">
                <a:latin typeface="Castellar" pitchFamily="18" charset="0"/>
              </a:rPr>
              <a:t>QUI SONT Les Conseillers en techno-prévention? :</a:t>
            </a:r>
          </a:p>
          <a:p>
            <a:r>
              <a:rPr lang="fr-BE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fr-BE" dirty="0"/>
              <a:t>  Membres du personnel policier </a:t>
            </a:r>
          </a:p>
          <a:p>
            <a:pPr>
              <a:buFont typeface="Arial" pitchFamily="34" charset="0"/>
              <a:buChar char="•"/>
            </a:pPr>
            <a:r>
              <a:rPr lang="fr-BE" dirty="0"/>
              <a:t>  Formés/recyclés par l’académie de police</a:t>
            </a:r>
          </a:p>
          <a:p>
            <a:pPr>
              <a:buFont typeface="Arial" pitchFamily="34" charset="0"/>
              <a:buChar char="•"/>
            </a:pPr>
            <a:r>
              <a:rPr lang="fr-BE" dirty="0"/>
              <a:t>  Tables rondes de l’arrondissement S/C Province du Brabant Wallon</a:t>
            </a:r>
          </a:p>
          <a:p>
            <a:pPr>
              <a:buFont typeface="Arial" pitchFamily="34" charset="0"/>
              <a:buChar char="•"/>
            </a:pPr>
            <a:r>
              <a:rPr lang="fr-BE" dirty="0"/>
              <a:t>  Conseils gratuits </a:t>
            </a:r>
          </a:p>
          <a:p>
            <a:pPr>
              <a:buFont typeface="Arial" pitchFamily="34" charset="0"/>
              <a:buChar char="•"/>
            </a:pPr>
            <a:r>
              <a:rPr lang="fr-BE" dirty="0"/>
              <a:t>  Visites à domicile</a:t>
            </a:r>
          </a:p>
          <a:p>
            <a:pPr>
              <a:buFont typeface="Arial" pitchFamily="34" charset="0"/>
              <a:buChar char="•"/>
            </a:pPr>
            <a:r>
              <a:rPr lang="fr-BE" dirty="0"/>
              <a:t>  Ne vend rien / Pas de pub.</a:t>
            </a:r>
          </a:p>
          <a:p>
            <a:pPr>
              <a:buFont typeface="Arial" pitchFamily="34" charset="0"/>
              <a:buChar char="•"/>
            </a:pPr>
            <a:endParaRPr lang="fr-BE" dirty="0"/>
          </a:p>
          <a:p>
            <a:pPr>
              <a:buFont typeface="Arial" pitchFamily="34" charset="0"/>
              <a:buChar char="•"/>
            </a:pPr>
            <a:endParaRPr lang="fr-BE" dirty="0"/>
          </a:p>
          <a:p>
            <a:endParaRPr lang="fr-BE" dirty="0"/>
          </a:p>
          <a:p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1628800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Castellar" pitchFamily="18" charset="0"/>
              </a:rPr>
              <a:t>Contact:</a:t>
            </a:r>
          </a:p>
          <a:p>
            <a:endParaRPr lang="fr-BE" dirty="0"/>
          </a:p>
          <a:p>
            <a:pPr algn="ctr"/>
            <a:r>
              <a:rPr lang="fr-BE" dirty="0"/>
              <a:t>  </a:t>
            </a:r>
            <a:r>
              <a:rPr lang="fr-BE" sz="3600" dirty="0"/>
              <a:t>010.23.95.30  </a:t>
            </a:r>
          </a:p>
          <a:p>
            <a:pPr algn="ctr"/>
            <a:endParaRPr lang="fr-BE" sz="3600" dirty="0"/>
          </a:p>
          <a:p>
            <a:pPr algn="ctr"/>
            <a:r>
              <a:rPr lang="fr-BE" sz="3600" dirty="0"/>
              <a:t> WWW.ZPBWEST.BE</a:t>
            </a:r>
          </a:p>
        </p:txBody>
      </p:sp>
      <p:pic>
        <p:nvPicPr>
          <p:cNvPr id="3" name="Image 2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4221088"/>
            <a:ext cx="1008112" cy="1007155"/>
          </a:xfrm>
          <a:prstGeom prst="ellipse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1124744"/>
            <a:ext cx="7200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/>
              <a:t>Alarme ou pas ?        </a:t>
            </a:r>
          </a:p>
          <a:p>
            <a:r>
              <a:rPr lang="fr-BE" dirty="0"/>
              <a:t>utile?   Raccordement police / centrale d’alarme (avantages/inconvénients</a:t>
            </a:r>
          </a:p>
          <a:p>
            <a:endParaRPr lang="fr-BE" dirty="0"/>
          </a:p>
          <a:p>
            <a:r>
              <a:rPr lang="fr-BE" dirty="0"/>
              <a:t>Clôture ou pas ?</a:t>
            </a:r>
          </a:p>
          <a:p>
            <a:r>
              <a:rPr lang="fr-BE" dirty="0"/>
              <a:t>Limite physique de la propriété</a:t>
            </a:r>
          </a:p>
          <a:p>
            <a:endParaRPr lang="fr-BE" dirty="0"/>
          </a:p>
          <a:p>
            <a:r>
              <a:rPr lang="fr-BE" dirty="0"/>
              <a:t>Les mesures organisationnelles.</a:t>
            </a:r>
          </a:p>
          <a:p>
            <a:r>
              <a:rPr lang="fr-BE" dirty="0"/>
              <a:t>Avant tout!</a:t>
            </a:r>
          </a:p>
          <a:p>
            <a:endParaRPr lang="fr-BE" dirty="0"/>
          </a:p>
          <a:p>
            <a:r>
              <a:rPr lang="fr-BE" dirty="0"/>
              <a:t>Merci pour votre attention </a:t>
            </a:r>
          </a:p>
          <a:p>
            <a:endParaRPr lang="fr-B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9632" y="2204864"/>
            <a:ext cx="6480720" cy="1656184"/>
          </a:xfrm>
        </p:spPr>
        <p:txBody>
          <a:bodyPr>
            <a:noAutofit/>
          </a:bodyPr>
          <a:lstStyle/>
          <a:p>
            <a:r>
              <a:rPr lang="fr-BE" sz="3000" dirty="0">
                <a:solidFill>
                  <a:schemeClr val="tx1"/>
                </a:solidFill>
                <a:latin typeface="Castellar" pitchFamily="18" charset="0"/>
                <a:ea typeface="+mj-ea"/>
                <a:cs typeface="+mj-cs"/>
              </a:rPr>
              <a:t>Les modes opératoires courants dans notre arrondissement.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accent1">
              <a:alpha val="0"/>
            </a:schemeClr>
          </a:solidFill>
          <a:ln w="1524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9512" y="18864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dirty="0" err="1">
                <a:latin typeface="Castellar" pitchFamily="18" charset="0"/>
              </a:rPr>
              <a:t>Generalités</a:t>
            </a:r>
            <a:endParaRPr lang="fr-BE" sz="3200" dirty="0">
              <a:latin typeface="Castellar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836712"/>
            <a:ext cx="828092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i="1" dirty="0"/>
              <a:t>Avoir conscience d’un risque c’est en partie y remédier…</a:t>
            </a:r>
          </a:p>
          <a:p>
            <a:endParaRPr lang="fr-BE" b="1" dirty="0"/>
          </a:p>
          <a:p>
            <a:r>
              <a:rPr lang="fr-BE" b="1" dirty="0"/>
              <a:t>Qui sont les voleurs ? :  		</a:t>
            </a:r>
          </a:p>
          <a:p>
            <a:pPr marL="2628900" lvl="5" indent="-342900"/>
            <a:endParaRPr lang="fr-BE" b="1" dirty="0"/>
          </a:p>
          <a:p>
            <a:pPr marL="2628900" lvl="5" indent="-342900">
              <a:buFont typeface="Wingdings" pitchFamily="2" charset="2"/>
              <a:buChar char="Ø"/>
            </a:pPr>
            <a:r>
              <a:rPr lang="fr-BE" b="1" dirty="0"/>
              <a:t>Une bande organisée / itinérante </a:t>
            </a:r>
          </a:p>
          <a:p>
            <a:pPr marL="2628900" lvl="5" indent="-342900">
              <a:buFont typeface="Wingdings" pitchFamily="2" charset="2"/>
              <a:buChar char="Ø"/>
            </a:pPr>
            <a:r>
              <a:rPr lang="fr-BE" b="1"/>
              <a:t>Toute </a:t>
            </a:r>
            <a:r>
              <a:rPr lang="fr-BE" b="1" dirty="0"/>
              <a:t>autre personne (besoin spécifique,…).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67544" y="2780928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Quand opèrent ils ? :</a:t>
            </a:r>
          </a:p>
          <a:p>
            <a:endParaRPr lang="fr-BE" dirty="0"/>
          </a:p>
          <a:p>
            <a:pPr lvl="3">
              <a:buFont typeface="Wingdings" pitchFamily="2" charset="2"/>
              <a:buChar char="Ø"/>
            </a:pPr>
            <a:r>
              <a:rPr lang="fr-BE" b="1" dirty="0"/>
              <a:t>  Principalement après le couché du soleil en période hivernale.</a:t>
            </a:r>
          </a:p>
          <a:p>
            <a:pPr lvl="3">
              <a:buFont typeface="Wingdings" pitchFamily="2" charset="2"/>
              <a:buChar char="Ø"/>
            </a:pPr>
            <a:r>
              <a:rPr lang="fr-BE" b="1" dirty="0"/>
              <a:t>  De préférence en l’absence de l’occupant (évite le contact)</a:t>
            </a:r>
          </a:p>
          <a:p>
            <a:pPr lvl="3">
              <a:buFont typeface="Wingdings" pitchFamily="2" charset="2"/>
              <a:buChar char="Ø"/>
            </a:pPr>
            <a:r>
              <a:rPr lang="fr-BE" b="1" dirty="0"/>
              <a:t>  Dépend du type de voleur.</a:t>
            </a:r>
          </a:p>
          <a:p>
            <a:pPr lvl="3"/>
            <a:r>
              <a:rPr lang="fr-BE" b="1" dirty="0"/>
              <a:t>	Remarque : 70% par l’arrière.</a:t>
            </a:r>
          </a:p>
          <a:p>
            <a:pPr lvl="3"/>
            <a:endParaRPr lang="fr-BE" b="1" dirty="0"/>
          </a:p>
          <a:p>
            <a:pPr lvl="3"/>
            <a:r>
              <a:rPr lang="fr-BE" dirty="0"/>
              <a:t>			</a:t>
            </a:r>
          </a:p>
        </p:txBody>
      </p:sp>
      <p:sp>
        <p:nvSpPr>
          <p:cNvPr id="9" name="Rectangle 8"/>
          <p:cNvSpPr/>
          <p:nvPr/>
        </p:nvSpPr>
        <p:spPr>
          <a:xfrm>
            <a:off x="395536" y="4797152"/>
            <a:ext cx="8172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BE" b="1" dirty="0"/>
              <a:t>Les signes précurseurs…</a:t>
            </a:r>
          </a:p>
          <a:p>
            <a:pPr>
              <a:buFont typeface="Wingdings" pitchFamily="2" charset="2"/>
              <a:buChar char="Ø"/>
            </a:pPr>
            <a:endParaRPr lang="fr-BE" b="1" dirty="0"/>
          </a:p>
          <a:p>
            <a:pPr lvl="1">
              <a:buFont typeface="Wingdings" pitchFamily="2" charset="2"/>
              <a:buChar char="Ø"/>
            </a:pPr>
            <a:r>
              <a:rPr lang="fr-BE" b="1" dirty="0"/>
              <a:t>Visite inattendue, erreur, panne d’essence,….</a:t>
            </a:r>
          </a:p>
          <a:p>
            <a:pPr lvl="1">
              <a:buFont typeface="Wingdings" pitchFamily="2" charset="2"/>
              <a:buChar char="Ø"/>
            </a:pPr>
            <a:r>
              <a:rPr lang="fr-BE" b="1" dirty="0"/>
              <a:t>Présence statique ou va et vient d’un véhicule immatriculé à l’étranger.</a:t>
            </a:r>
          </a:p>
          <a:p>
            <a:pPr lvl="1">
              <a:buFont typeface="Wingdings" pitchFamily="2" charset="2"/>
              <a:buChar char="§"/>
            </a:pPr>
            <a:r>
              <a:rPr lang="fr-BE" b="1" dirty="0"/>
              <a:t>	Noter les informations utiles et composer le 101.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260648"/>
            <a:ext cx="82809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800" dirty="0">
                <a:latin typeface="Castellar" pitchFamily="18" charset="0"/>
              </a:rPr>
              <a:t>Que cherchent-ils dans votre maison ?</a:t>
            </a:r>
          </a:p>
          <a:p>
            <a:pPr lvl="8"/>
            <a:r>
              <a:rPr lang="fr-BE" dirty="0"/>
              <a:t> </a:t>
            </a:r>
          </a:p>
          <a:p>
            <a:pPr lvl="8"/>
            <a:endParaRPr lang="fr-BE" dirty="0"/>
          </a:p>
        </p:txBody>
      </p:sp>
      <p:sp>
        <p:nvSpPr>
          <p:cNvPr id="1026" name="AutoShape 2" descr="Résultat de recherche d'images pour &quot;chanel 5&quot;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 dirty="0"/>
          </a:p>
        </p:txBody>
      </p:sp>
      <p:pic>
        <p:nvPicPr>
          <p:cNvPr id="5" name="Image 4" descr="images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2708920"/>
            <a:ext cx="1656184" cy="1656184"/>
          </a:xfrm>
          <a:prstGeom prst="rect">
            <a:avLst/>
          </a:prstGeom>
        </p:spPr>
      </p:pic>
      <p:pic>
        <p:nvPicPr>
          <p:cNvPr id="6" name="Image 5" descr="sans-tit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708920"/>
            <a:ext cx="1512168" cy="1512168"/>
          </a:xfrm>
          <a:prstGeom prst="rect">
            <a:avLst/>
          </a:prstGeom>
        </p:spPr>
      </p:pic>
      <p:pic>
        <p:nvPicPr>
          <p:cNvPr id="7" name="Image 6" descr="sans-titr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1340768"/>
            <a:ext cx="1296144" cy="1296144"/>
          </a:xfrm>
          <a:prstGeom prst="rect">
            <a:avLst/>
          </a:prstGeom>
        </p:spPr>
      </p:pic>
      <p:pic>
        <p:nvPicPr>
          <p:cNvPr id="8" name="Image 7" descr="sans-titre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1268760"/>
            <a:ext cx="1872208" cy="1241355"/>
          </a:xfrm>
          <a:prstGeom prst="rect">
            <a:avLst/>
          </a:prstGeom>
        </p:spPr>
      </p:pic>
      <p:pic>
        <p:nvPicPr>
          <p:cNvPr id="9" name="Image 8" descr="sans-titre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2924944"/>
            <a:ext cx="1224136" cy="1224136"/>
          </a:xfrm>
          <a:prstGeom prst="rect">
            <a:avLst/>
          </a:prstGeom>
        </p:spPr>
      </p:pic>
      <p:sp>
        <p:nvSpPr>
          <p:cNvPr id="1028" name="AutoShape 4" descr="Résultat de recherche d'images pour &quot;chanel 5&quot;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 dirty="0"/>
          </a:p>
        </p:txBody>
      </p:sp>
      <p:pic>
        <p:nvPicPr>
          <p:cNvPr id="11" name="Image 10" descr="sans-titre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84168" y="1340768"/>
            <a:ext cx="1440160" cy="1138250"/>
          </a:xfrm>
          <a:prstGeom prst="rect">
            <a:avLst/>
          </a:prstGeom>
        </p:spPr>
      </p:pic>
      <p:pic>
        <p:nvPicPr>
          <p:cNvPr id="14" name="Image 13" descr="imagesMYVZS8BJ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55976" y="1484784"/>
            <a:ext cx="1224136" cy="1015412"/>
          </a:xfrm>
          <a:prstGeom prst="rect">
            <a:avLst/>
          </a:prstGeom>
        </p:spPr>
      </p:pic>
      <p:pic>
        <p:nvPicPr>
          <p:cNvPr id="15" name="Image 14" descr="sans-titre7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96336" y="2852936"/>
            <a:ext cx="1070791" cy="129649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67544" y="1340768"/>
            <a:ext cx="8136904" cy="1296144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7" name="Rectangle 16"/>
          <p:cNvSpPr/>
          <p:nvPr/>
        </p:nvSpPr>
        <p:spPr>
          <a:xfrm>
            <a:off x="467544" y="2708920"/>
            <a:ext cx="8136904" cy="1584176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8" name="Rectangle 17"/>
          <p:cNvSpPr/>
          <p:nvPr/>
        </p:nvSpPr>
        <p:spPr>
          <a:xfrm>
            <a:off x="467544" y="4365104"/>
            <a:ext cx="8136904" cy="1584176"/>
          </a:xfrm>
          <a:prstGeom prst="rect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92D050"/>
              </a:solidFill>
            </a:endParaRPr>
          </a:p>
        </p:txBody>
      </p:sp>
      <p:pic>
        <p:nvPicPr>
          <p:cNvPr id="19" name="Image 18" descr="sans-titre 8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95936" y="2996952"/>
            <a:ext cx="1064319" cy="1064319"/>
          </a:xfrm>
          <a:prstGeom prst="rect">
            <a:avLst/>
          </a:prstGeom>
        </p:spPr>
      </p:pic>
      <p:pic>
        <p:nvPicPr>
          <p:cNvPr id="21" name="Image 20" descr="sans-titre9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20072" y="2924944"/>
            <a:ext cx="1240604" cy="1224136"/>
          </a:xfrm>
          <a:prstGeom prst="rect">
            <a:avLst/>
          </a:prstGeom>
        </p:spPr>
      </p:pic>
      <p:pic>
        <p:nvPicPr>
          <p:cNvPr id="25" name="Image 24" descr="sans-titre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444208" y="2924944"/>
            <a:ext cx="1224136" cy="1224136"/>
          </a:xfrm>
          <a:prstGeom prst="rect">
            <a:avLst/>
          </a:prstGeom>
        </p:spPr>
      </p:pic>
      <p:pic>
        <p:nvPicPr>
          <p:cNvPr id="1029" name="Picture 5" descr="C:\Users\LINO\Desktop\sans-titre9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5576" y="4797152"/>
            <a:ext cx="1846181" cy="1008112"/>
          </a:xfrm>
          <a:prstGeom prst="rect">
            <a:avLst/>
          </a:prstGeom>
          <a:noFill/>
        </p:spPr>
      </p:pic>
      <p:pic>
        <p:nvPicPr>
          <p:cNvPr id="1030" name="Picture 6" descr="C:\Users\LINO\Desktop\tv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55776" y="4437112"/>
            <a:ext cx="2088232" cy="1372052"/>
          </a:xfrm>
          <a:prstGeom prst="rect">
            <a:avLst/>
          </a:prstGeom>
          <a:noFill/>
        </p:spPr>
      </p:pic>
      <p:pic>
        <p:nvPicPr>
          <p:cNvPr id="28" name="Image 27" descr="sans-titre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499992" y="4437112"/>
            <a:ext cx="1440160" cy="1440160"/>
          </a:xfrm>
          <a:prstGeom prst="rect">
            <a:avLst/>
          </a:prstGeom>
        </p:spPr>
      </p:pic>
      <p:pic>
        <p:nvPicPr>
          <p:cNvPr id="29" name="Image 28" descr="imagesBWF3G602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156176" y="4394122"/>
            <a:ext cx="2160240" cy="1515392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179512" y="602128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Castellar" pitchFamily="18" charset="0"/>
              </a:rPr>
              <a:t>Chambre parentale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347864" y="60212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Castellar" pitchFamily="18" charset="0"/>
              </a:rPr>
              <a:t>      Salle de bain</a:t>
            </a:r>
            <a:endParaRPr lang="fr-BE" dirty="0"/>
          </a:p>
        </p:txBody>
      </p:sp>
      <p:sp>
        <p:nvSpPr>
          <p:cNvPr id="26" name="ZoneTexte 25"/>
          <p:cNvSpPr txBox="1"/>
          <p:nvPr/>
        </p:nvSpPr>
        <p:spPr>
          <a:xfrm>
            <a:off x="5652120" y="602128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Castellar" pitchFamily="18" charset="0"/>
              </a:rPr>
              <a:t>                  Séjour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648" y="404664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400" dirty="0">
                <a:latin typeface="Castellar" pitchFamily="18" charset="0"/>
              </a:rPr>
              <a:t>Que cherchent-ils dans votre annexe ou abri de jardin ?</a:t>
            </a:r>
            <a:endParaRPr lang="fr-BE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467544" y="1268760"/>
            <a:ext cx="8136904" cy="172819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467544" y="3068960"/>
            <a:ext cx="8136904" cy="1584176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467544" y="4725144"/>
            <a:ext cx="8136904" cy="129614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chemeClr val="tx1"/>
              </a:solidFill>
            </a:endParaRPr>
          </a:p>
        </p:txBody>
      </p:sp>
      <p:pic>
        <p:nvPicPr>
          <p:cNvPr id="6" name="Image 5" descr="Stihl-Power-Equipment-Sales.jpg"/>
          <p:cNvPicPr>
            <a:picLocks noChangeAspect="1"/>
          </p:cNvPicPr>
          <p:nvPr/>
        </p:nvPicPr>
        <p:blipFill>
          <a:blip r:embed="rId2" cstate="print"/>
          <a:srcRect l="35701"/>
          <a:stretch>
            <a:fillRect/>
          </a:stretch>
        </p:blipFill>
        <p:spPr>
          <a:xfrm>
            <a:off x="539551" y="1412776"/>
            <a:ext cx="4752616" cy="1439872"/>
          </a:xfrm>
          <a:prstGeom prst="rect">
            <a:avLst/>
          </a:prstGeom>
        </p:spPr>
      </p:pic>
      <p:pic>
        <p:nvPicPr>
          <p:cNvPr id="7" name="Image 6" descr="imagesQ40DZBB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1412776"/>
            <a:ext cx="1753534" cy="13243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36096" y="1412776"/>
            <a:ext cx="1008112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9" name="ZoneTexte 8"/>
          <p:cNvSpPr txBox="1"/>
          <p:nvPr/>
        </p:nvSpPr>
        <p:spPr>
          <a:xfrm>
            <a:off x="5220072" y="1412776"/>
            <a:ext cx="1512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     </a:t>
            </a:r>
          </a:p>
          <a:p>
            <a:endParaRPr lang="fr-BE" dirty="0"/>
          </a:p>
          <a:p>
            <a:r>
              <a:rPr lang="fr-BE" dirty="0"/>
              <a:t>      </a:t>
            </a:r>
          </a:p>
          <a:p>
            <a:r>
              <a:rPr lang="fr-BE" dirty="0"/>
              <a:t>        PRO / indépendants</a:t>
            </a:r>
          </a:p>
        </p:txBody>
      </p:sp>
      <p:pic>
        <p:nvPicPr>
          <p:cNvPr id="10" name="Image 9" descr="sans-tit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340768"/>
            <a:ext cx="855538" cy="855538"/>
          </a:xfrm>
          <a:prstGeom prst="rect">
            <a:avLst/>
          </a:prstGeom>
        </p:spPr>
      </p:pic>
      <p:pic>
        <p:nvPicPr>
          <p:cNvPr id="11" name="Image 10" descr="images3H01PYS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3212976"/>
            <a:ext cx="2664296" cy="1332148"/>
          </a:xfrm>
          <a:prstGeom prst="rect">
            <a:avLst/>
          </a:prstGeom>
        </p:spPr>
      </p:pic>
      <p:pic>
        <p:nvPicPr>
          <p:cNvPr id="12" name="Image 11" descr="Velo-electrique-homme-Shimano-moteur-C-noir_832928_1920x14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920" y="3212976"/>
            <a:ext cx="1728192" cy="1296144"/>
          </a:xfrm>
          <a:prstGeom prst="rect">
            <a:avLst/>
          </a:prstGeom>
        </p:spPr>
      </p:pic>
      <p:pic>
        <p:nvPicPr>
          <p:cNvPr id="13" name="Image 12" descr="sans-titrex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6136" y="3212977"/>
            <a:ext cx="2448272" cy="1368152"/>
          </a:xfrm>
          <a:prstGeom prst="rect">
            <a:avLst/>
          </a:prstGeom>
        </p:spPr>
      </p:pic>
      <p:pic>
        <p:nvPicPr>
          <p:cNvPr id="14" name="Image 13" descr="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7584" y="4797152"/>
            <a:ext cx="1152128" cy="1152128"/>
          </a:xfrm>
          <a:prstGeom prst="rect">
            <a:avLst/>
          </a:prstGeom>
        </p:spPr>
      </p:pic>
      <p:pic>
        <p:nvPicPr>
          <p:cNvPr id="15" name="Image 14" descr="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88024" y="4869160"/>
            <a:ext cx="1311574" cy="1080119"/>
          </a:xfrm>
          <a:prstGeom prst="rect">
            <a:avLst/>
          </a:prstGeom>
        </p:spPr>
      </p:pic>
      <p:pic>
        <p:nvPicPr>
          <p:cNvPr id="16" name="Image 15" descr="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60232" y="4797152"/>
            <a:ext cx="1246711" cy="1173608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2411760" y="4797152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Outils qui facilitent </a:t>
            </a:r>
          </a:p>
          <a:p>
            <a:r>
              <a:rPr lang="fr-BE" dirty="0"/>
              <a:t>l’intrusion dans votre</a:t>
            </a:r>
          </a:p>
          <a:p>
            <a:r>
              <a:rPr lang="fr-BE" dirty="0"/>
              <a:t>habitation.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67544" y="609329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*Roues hivers (même montées)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2852936"/>
            <a:ext cx="7848872" cy="79208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fr-BE" sz="2000" dirty="0">
              <a:solidFill>
                <a:schemeClr val="tx1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83568" y="2708920"/>
            <a:ext cx="7848872" cy="1143000"/>
          </a:xfrm>
        </p:spPr>
        <p:txBody>
          <a:bodyPr>
            <a:normAutofit/>
          </a:bodyPr>
          <a:lstStyle/>
          <a:p>
            <a:r>
              <a:rPr lang="fr-BE" sz="2800" dirty="0">
                <a:latin typeface="Castellar" pitchFamily="18" charset="0"/>
              </a:rPr>
              <a:t>Coup de tournevis / Pied de biche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995936" y="1556792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     </a:t>
            </a:r>
            <a:r>
              <a:rPr lang="fr-BE" sz="4800" dirty="0">
                <a:solidFill>
                  <a:schemeClr val="tx2"/>
                </a:solidFill>
                <a:latin typeface="Arial Rounded MT Bold" pitchFamily="34" charset="0"/>
                <a:cs typeface="Aharoni" pitchFamily="2" charset="-79"/>
              </a:rPr>
              <a:t>1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20170924_175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80661"/>
            <a:ext cx="2232248" cy="2976331"/>
          </a:xfrm>
          <a:prstGeom prst="rect">
            <a:avLst/>
          </a:prstGeom>
          <a:noFill/>
        </p:spPr>
      </p:pic>
      <p:pic>
        <p:nvPicPr>
          <p:cNvPr id="1027" name="Picture 3" descr="F:\20171017_094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580112" y="2924944"/>
            <a:ext cx="3024338" cy="2376264"/>
          </a:xfrm>
          <a:prstGeom prst="rect">
            <a:avLst/>
          </a:prstGeom>
          <a:noFill/>
        </p:spPr>
      </p:pic>
      <p:pic>
        <p:nvPicPr>
          <p:cNvPr id="1028" name="Picture 4" descr="F:\IMG_12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04664"/>
            <a:ext cx="2214246" cy="2952328"/>
          </a:xfrm>
          <a:prstGeom prst="rect">
            <a:avLst/>
          </a:prstGeom>
          <a:noFill/>
        </p:spPr>
      </p:pic>
      <p:pic>
        <p:nvPicPr>
          <p:cNvPr id="1029" name="Picture 5" descr="F:\IMG_31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158970"/>
            <a:ext cx="4464496" cy="334837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5508104" y="836712"/>
            <a:ext cx="28083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solidFill>
                  <a:schemeClr val="tx2"/>
                </a:solidFill>
              </a:rPr>
              <a:t>Sur châssis en bois  avec </a:t>
            </a:r>
          </a:p>
          <a:p>
            <a:r>
              <a:rPr lang="fr-BE" sz="2000" dirty="0">
                <a:solidFill>
                  <a:schemeClr val="tx2"/>
                </a:solidFill>
              </a:rPr>
              <a:t>quincaillerie en zamak </a:t>
            </a:r>
          </a:p>
          <a:p>
            <a:r>
              <a:rPr lang="fr-BE" sz="2000" dirty="0">
                <a:solidFill>
                  <a:schemeClr val="tx2"/>
                </a:solidFill>
              </a:rPr>
              <a:t>                  ou</a:t>
            </a:r>
          </a:p>
          <a:p>
            <a:r>
              <a:rPr lang="fr-BE" sz="2000" dirty="0">
                <a:solidFill>
                  <a:schemeClr val="tx2"/>
                </a:solidFill>
              </a:rPr>
              <a:t>Sur châssis neuf avec</a:t>
            </a:r>
          </a:p>
          <a:p>
            <a:r>
              <a:rPr lang="fr-BE" sz="2000" dirty="0">
                <a:solidFill>
                  <a:schemeClr val="tx2"/>
                </a:solidFill>
              </a:rPr>
              <a:t>quincaillerie de sécurité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292080" y="5373216"/>
            <a:ext cx="345638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BE" dirty="0">
                <a:solidFill>
                  <a:schemeClr val="tx2"/>
                </a:solidFill>
              </a:rPr>
              <a:t> Outil polyvalent</a:t>
            </a:r>
          </a:p>
          <a:p>
            <a:pPr>
              <a:buFont typeface="Wingdings" pitchFamily="2" charset="2"/>
              <a:buChar char="Ø"/>
            </a:pPr>
            <a:r>
              <a:rPr lang="fr-BE" dirty="0">
                <a:solidFill>
                  <a:schemeClr val="tx2"/>
                </a:solidFill>
              </a:rPr>
              <a:t> Silencieux rapide et discret</a:t>
            </a:r>
          </a:p>
          <a:p>
            <a:pPr>
              <a:buFont typeface="Wingdings" pitchFamily="2" charset="2"/>
              <a:buChar char="Ø"/>
            </a:pPr>
            <a:r>
              <a:rPr lang="fr-BE" dirty="0">
                <a:solidFill>
                  <a:schemeClr val="tx2"/>
                </a:solidFill>
              </a:rPr>
              <a:t> Ne nécessite aucune technique</a:t>
            </a:r>
            <a:endParaRPr lang="fr-BE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4211960" y="1196752"/>
            <a:ext cx="1296144" cy="648072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4067944" y="2420888"/>
            <a:ext cx="1944216" cy="3672408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à coins arrondis 9"/>
          <p:cNvSpPr/>
          <p:nvPr/>
        </p:nvSpPr>
        <p:spPr>
          <a:xfrm>
            <a:off x="179512" y="2924944"/>
            <a:ext cx="2304256" cy="792088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4000" dirty="0">
                <a:solidFill>
                  <a:schemeClr val="tx2"/>
                </a:solidFill>
              </a:rPr>
              <a:t>Problème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251520" y="2564904"/>
            <a:ext cx="2376264" cy="1008112"/>
          </a:xfrm>
          <a:prstGeom prst="roundRect">
            <a:avLst/>
          </a:prstGeom>
          <a:gradFill>
            <a:gsLst>
              <a:gs pos="0">
                <a:schemeClr val="accent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4000" dirty="0">
                <a:solidFill>
                  <a:schemeClr val="tx2"/>
                </a:solidFill>
              </a:rPr>
              <a:t>Solution</a:t>
            </a:r>
          </a:p>
        </p:txBody>
      </p:sp>
      <p:sp>
        <p:nvSpPr>
          <p:cNvPr id="4" name="Flèche vers le bas 3"/>
          <p:cNvSpPr/>
          <p:nvPr/>
        </p:nvSpPr>
        <p:spPr>
          <a:xfrm rot="16200000">
            <a:off x="2771800" y="2708920"/>
            <a:ext cx="4320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4797152"/>
            <a:ext cx="4968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BE" sz="2400" dirty="0">
                <a:solidFill>
                  <a:schemeClr val="accent1"/>
                </a:solidFill>
              </a:rPr>
              <a:t>Verrou de sécurité</a:t>
            </a:r>
          </a:p>
          <a:p>
            <a:pPr>
              <a:buFont typeface="Wingdings" pitchFamily="2" charset="2"/>
              <a:buChar char="Ø"/>
            </a:pPr>
            <a:r>
              <a:rPr lang="fr-BE" sz="2400" dirty="0">
                <a:solidFill>
                  <a:schemeClr val="accent1"/>
                </a:solidFill>
              </a:rPr>
              <a:t>Renfort de paumelle,…</a:t>
            </a:r>
          </a:p>
          <a:p>
            <a:pPr>
              <a:buFont typeface="Wingdings" pitchFamily="2" charset="2"/>
              <a:buChar char="Ø"/>
            </a:pPr>
            <a:r>
              <a:rPr lang="fr-BE" sz="2400" dirty="0">
                <a:solidFill>
                  <a:schemeClr val="accent1"/>
                </a:solidFill>
              </a:rPr>
              <a:t>…</a:t>
            </a:r>
          </a:p>
          <a:p>
            <a:r>
              <a:rPr lang="fr-BE" sz="2400" dirty="0">
                <a:solidFill>
                  <a:schemeClr val="accent1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fr-BE" sz="2400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F:\DSC_0742.JPG"/>
          <p:cNvPicPr>
            <a:picLocks noChangeAspect="1" noChangeArrowheads="1"/>
          </p:cNvPicPr>
          <p:nvPr/>
        </p:nvPicPr>
        <p:blipFill>
          <a:blip r:embed="rId2" cstate="print"/>
          <a:srcRect t="19626" r="8824" b="25421"/>
          <a:stretch>
            <a:fillRect/>
          </a:stretch>
        </p:blipFill>
        <p:spPr bwMode="auto">
          <a:xfrm>
            <a:off x="4067944" y="476672"/>
            <a:ext cx="2520280" cy="2276382"/>
          </a:xfrm>
          <a:prstGeom prst="rect">
            <a:avLst/>
          </a:prstGeom>
          <a:noFill/>
        </p:spPr>
      </p:pic>
      <p:pic>
        <p:nvPicPr>
          <p:cNvPr id="2051" name="Picture 3" descr="F:\Photos techno pour fardes\imagesCAN2QF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76672"/>
            <a:ext cx="1867120" cy="1945382"/>
          </a:xfrm>
          <a:prstGeom prst="rect">
            <a:avLst/>
          </a:prstGeom>
          <a:noFill/>
        </p:spPr>
      </p:pic>
      <p:pic>
        <p:nvPicPr>
          <p:cNvPr id="2052" name="Image 8" descr="FAS_97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636912"/>
            <a:ext cx="215923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Image 50" descr="045dievenklau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780928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2139</TotalTime>
  <Words>432</Words>
  <Application>Microsoft Office PowerPoint</Application>
  <PresentationFormat>On-screen Show (4:3)</PresentationFormat>
  <Paragraphs>138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Coup de tournevis / Pied de biche</vt:lpstr>
      <vt:lpstr>PowerPoint Presentation</vt:lpstr>
      <vt:lpstr>PowerPoint Presentation</vt:lpstr>
      <vt:lpstr>Solution pour vitrages coulissants et portes de garage </vt:lpstr>
      <vt:lpstr>Le bris de cylindre</vt:lpstr>
      <vt:lpstr>PowerPoint Presentation</vt:lpstr>
      <vt:lpstr>PowerPoint Presentation</vt:lpstr>
      <vt:lpstr>PowerPoint Presentation</vt:lpstr>
      <vt:lpstr> Le vol chignole et le Bris de vitre</vt:lpstr>
      <vt:lpstr>PowerPoint Presentation</vt:lpstr>
      <vt:lpstr>PowerPoint Presentation</vt:lpstr>
      <vt:lpstr>Attention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CambRiolages </dc:title>
  <dc:creator>LINO</dc:creator>
  <cp:lastModifiedBy>LINO</cp:lastModifiedBy>
  <cp:revision>31</cp:revision>
  <dcterms:created xsi:type="dcterms:W3CDTF">2018-11-24T17:24:03Z</dcterms:created>
  <dcterms:modified xsi:type="dcterms:W3CDTF">2023-07-27T06:01:00Z</dcterms:modified>
</cp:coreProperties>
</file>